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9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10/26/21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10/26/21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d3zero.net/201605/google-io-2016-firebase-parse/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freesvg.org/user-group-avatar-vector-drawi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hyperlink" Target="https://www.dad3zero.net/201605/google-io-2016-firebase-parse/" TargetMode="External"/><Relationship Id="rId3" Type="http://schemas.openxmlformats.org/officeDocument/2006/relationships/hyperlink" Target="http://adeptusmagos.deviantart.com/art/User-icon-282177066" TargetMode="External"/><Relationship Id="rId7" Type="http://schemas.openxmlformats.org/officeDocument/2006/relationships/hyperlink" Target="http://theintenseplayer.deviantart.com/art/Twitter-Neue-iOS-Icon-329042199" TargetMode="External"/><Relationship Id="rId12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hyperlink" Target="http://mithileshjoshi.blogspot.com/2015/09/5-growing-it-industry-trends.html" TargetMode="External"/><Relationship Id="rId5" Type="http://schemas.openxmlformats.org/officeDocument/2006/relationships/hyperlink" Target="http://fhlogo.blogspot.com/2011/03/facebook.html" TargetMode="External"/><Relationship Id="rId10" Type="http://schemas.openxmlformats.org/officeDocument/2006/relationships/image" Target="../media/image10.jpg"/><Relationship Id="rId4" Type="http://schemas.openxmlformats.org/officeDocument/2006/relationships/image" Target="../media/image7.png"/><Relationship Id="rId9" Type="http://schemas.openxmlformats.org/officeDocument/2006/relationships/hyperlink" Target="https://www.keithmcmean.co.uk/creating-posts-linkedin-yet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BD2BD-8A17-6643-8A9C-87AD2C89C7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ABC Racing proposal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330C5F-E637-CC44-88AF-4851F991E3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Increase Digital Presence</a:t>
            </a:r>
          </a:p>
        </p:txBody>
      </p:sp>
    </p:spTree>
    <p:extLst>
      <p:ext uri="{BB962C8B-B14F-4D97-AF65-F5344CB8AC3E}">
        <p14:creationId xmlns:p14="http://schemas.microsoft.com/office/powerpoint/2010/main" val="708421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loud 28">
            <a:extLst>
              <a:ext uri="{FF2B5EF4-FFF2-40B4-BE49-F238E27FC236}">
                <a16:creationId xmlns:a16="http://schemas.microsoft.com/office/drawing/2014/main" id="{5F220B90-3A11-D845-83F8-76DE6C80A337}"/>
              </a:ext>
            </a:extLst>
          </p:cNvPr>
          <p:cNvSpPr/>
          <p:nvPr/>
        </p:nvSpPr>
        <p:spPr>
          <a:xfrm>
            <a:off x="5350563" y="2941982"/>
            <a:ext cx="1490869" cy="97403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Website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4A68D37-647C-8E41-A4EA-0A4516243F26}"/>
              </a:ext>
            </a:extLst>
          </p:cNvPr>
          <p:cNvSpPr/>
          <p:nvPr/>
        </p:nvSpPr>
        <p:spPr>
          <a:xfrm>
            <a:off x="2681368" y="1336313"/>
            <a:ext cx="1719469" cy="785192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Paid Advertising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CE4C47B-1A62-7B4D-9FB3-43EEAB018E73}"/>
              </a:ext>
            </a:extLst>
          </p:cNvPr>
          <p:cNvSpPr/>
          <p:nvPr/>
        </p:nvSpPr>
        <p:spPr>
          <a:xfrm>
            <a:off x="5277679" y="1336313"/>
            <a:ext cx="1719469" cy="785192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Content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2C545A0-2CC5-354B-9E9A-0453AEEF7E86}"/>
              </a:ext>
            </a:extLst>
          </p:cNvPr>
          <p:cNvSpPr/>
          <p:nvPr/>
        </p:nvSpPr>
        <p:spPr>
          <a:xfrm>
            <a:off x="8700053" y="1336313"/>
            <a:ext cx="1719469" cy="785192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Social Media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20BE62A-AC59-4E4B-87FD-EB86D83C4023}"/>
              </a:ext>
            </a:extLst>
          </p:cNvPr>
          <p:cNvSpPr/>
          <p:nvPr/>
        </p:nvSpPr>
        <p:spPr>
          <a:xfrm>
            <a:off x="5256972" y="4837516"/>
            <a:ext cx="1719469" cy="785192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 SEO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4B1807A-9648-2443-91BE-60BFA19CAE59}"/>
              </a:ext>
            </a:extLst>
          </p:cNvPr>
          <p:cNvSpPr/>
          <p:nvPr/>
        </p:nvSpPr>
        <p:spPr>
          <a:xfrm>
            <a:off x="8711019" y="4858930"/>
            <a:ext cx="1719469" cy="785192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Analytics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30299A35-C94E-F14D-809C-FCEE926B2522}"/>
              </a:ext>
            </a:extLst>
          </p:cNvPr>
          <p:cNvSpPr/>
          <p:nvPr/>
        </p:nvSpPr>
        <p:spPr>
          <a:xfrm>
            <a:off x="1855304" y="4906618"/>
            <a:ext cx="1719469" cy="785192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Email Marketing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094DB965-0B3C-4B4A-ACC6-319D5DAAE399}"/>
              </a:ext>
            </a:extLst>
          </p:cNvPr>
          <p:cNvSpPr/>
          <p:nvPr/>
        </p:nvSpPr>
        <p:spPr>
          <a:xfrm>
            <a:off x="8700052" y="3036403"/>
            <a:ext cx="1719469" cy="785192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Engage Users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4C071856-52F4-6846-8901-11902F100EE7}"/>
              </a:ext>
            </a:extLst>
          </p:cNvPr>
          <p:cNvSpPr/>
          <p:nvPr/>
        </p:nvSpPr>
        <p:spPr>
          <a:xfrm>
            <a:off x="2419972" y="3036404"/>
            <a:ext cx="1719469" cy="785192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Loyalty/Referral Program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FA75D8C-E407-4B40-8BFB-C515C516397B}"/>
              </a:ext>
            </a:extLst>
          </p:cNvPr>
          <p:cNvCxnSpPr>
            <a:stCxn id="31" idx="2"/>
            <a:endCxn id="29" idx="3"/>
          </p:cNvCxnSpPr>
          <p:nvPr/>
        </p:nvCxnSpPr>
        <p:spPr>
          <a:xfrm flipH="1">
            <a:off x="6095998" y="2121505"/>
            <a:ext cx="41416" cy="8761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0349FAB-469C-0F4D-9BB8-FCC7A3E6C7D0}"/>
              </a:ext>
            </a:extLst>
          </p:cNvPr>
          <p:cNvCxnSpPr>
            <a:stCxn id="37" idx="3"/>
            <a:endCxn id="29" idx="2"/>
          </p:cNvCxnSpPr>
          <p:nvPr/>
        </p:nvCxnSpPr>
        <p:spPr>
          <a:xfrm>
            <a:off x="4139441" y="3429000"/>
            <a:ext cx="121574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C94C131-5C29-D445-8390-523398814807}"/>
              </a:ext>
            </a:extLst>
          </p:cNvPr>
          <p:cNvCxnSpPr>
            <a:cxnSpLocks/>
            <a:stCxn id="30" idx="2"/>
            <a:endCxn id="29" idx="2"/>
          </p:cNvCxnSpPr>
          <p:nvPr/>
        </p:nvCxnSpPr>
        <p:spPr>
          <a:xfrm>
            <a:off x="3541103" y="2121505"/>
            <a:ext cx="1814084" cy="130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8FEB26B-9DC3-D947-9F95-4DA237F79C34}"/>
              </a:ext>
            </a:extLst>
          </p:cNvPr>
          <p:cNvCxnSpPr>
            <a:stCxn id="29" idx="2"/>
            <a:endCxn id="35" idx="0"/>
          </p:cNvCxnSpPr>
          <p:nvPr/>
        </p:nvCxnSpPr>
        <p:spPr>
          <a:xfrm flipH="1">
            <a:off x="2715039" y="3429000"/>
            <a:ext cx="2640148" cy="14776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89AEB23-9D17-DE42-BF67-0226D16FEA81}"/>
              </a:ext>
            </a:extLst>
          </p:cNvPr>
          <p:cNvCxnSpPr>
            <a:stCxn id="29" idx="0"/>
            <a:endCxn id="36" idx="1"/>
          </p:cNvCxnSpPr>
          <p:nvPr/>
        </p:nvCxnSpPr>
        <p:spPr>
          <a:xfrm flipV="1">
            <a:off x="6840190" y="3428999"/>
            <a:ext cx="1859862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C739CE6-404A-2843-ACE7-B73FC7AD09EB}"/>
              </a:ext>
            </a:extLst>
          </p:cNvPr>
          <p:cNvCxnSpPr>
            <a:stCxn id="29" idx="0"/>
            <a:endCxn id="34" idx="0"/>
          </p:cNvCxnSpPr>
          <p:nvPr/>
        </p:nvCxnSpPr>
        <p:spPr>
          <a:xfrm>
            <a:off x="6840190" y="3429000"/>
            <a:ext cx="2730564" cy="14299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04682FE-9B36-CF47-AC07-3AC191DB6DEA}"/>
              </a:ext>
            </a:extLst>
          </p:cNvPr>
          <p:cNvCxnSpPr>
            <a:stCxn id="29" idx="0"/>
            <a:endCxn id="32" idx="2"/>
          </p:cNvCxnSpPr>
          <p:nvPr/>
        </p:nvCxnSpPr>
        <p:spPr>
          <a:xfrm flipV="1">
            <a:off x="6840190" y="2121505"/>
            <a:ext cx="2719598" cy="13074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863569-7689-8642-ABD3-B730C8C656C1}"/>
              </a:ext>
            </a:extLst>
          </p:cNvPr>
          <p:cNvCxnSpPr>
            <a:stCxn id="29" idx="1"/>
            <a:endCxn id="33" idx="0"/>
          </p:cNvCxnSpPr>
          <p:nvPr/>
        </p:nvCxnSpPr>
        <p:spPr>
          <a:xfrm>
            <a:off x="6095998" y="3914980"/>
            <a:ext cx="20709" cy="9225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nip and Round Single Corner of Rectangle 45">
            <a:extLst>
              <a:ext uri="{FF2B5EF4-FFF2-40B4-BE49-F238E27FC236}">
                <a16:creationId xmlns:a16="http://schemas.microsoft.com/office/drawing/2014/main" id="{659E440A-6F95-7E46-9907-72BEFE58EAB1}"/>
              </a:ext>
            </a:extLst>
          </p:cNvPr>
          <p:cNvSpPr/>
          <p:nvPr/>
        </p:nvSpPr>
        <p:spPr>
          <a:xfrm>
            <a:off x="5293412" y="378842"/>
            <a:ext cx="1719468" cy="856450"/>
          </a:xfrm>
          <a:prstGeom prst="snip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200" dirty="0">
                <a:solidFill>
                  <a:schemeClr val="bg1"/>
                </a:solidFill>
              </a:rPr>
              <a:t>Blogs</a:t>
            </a:r>
          </a:p>
          <a:p>
            <a:pPr algn="just"/>
            <a:r>
              <a:rPr lang="en-US" sz="1200" dirty="0">
                <a:solidFill>
                  <a:schemeClr val="bg1"/>
                </a:solidFill>
              </a:rPr>
              <a:t>Videos</a:t>
            </a:r>
          </a:p>
          <a:p>
            <a:pPr algn="just"/>
            <a:r>
              <a:rPr lang="en-US" sz="1200" dirty="0">
                <a:solidFill>
                  <a:schemeClr val="bg1"/>
                </a:solidFill>
              </a:rPr>
              <a:t>eBooks</a:t>
            </a:r>
          </a:p>
          <a:p>
            <a:pPr algn="just"/>
            <a:r>
              <a:rPr lang="en-US" sz="1200" dirty="0">
                <a:solidFill>
                  <a:schemeClr val="bg1"/>
                </a:solidFill>
              </a:rPr>
              <a:t>Streaming</a:t>
            </a:r>
          </a:p>
        </p:txBody>
      </p:sp>
      <p:sp>
        <p:nvSpPr>
          <p:cNvPr id="47" name="Snip and Round Single Corner of Rectangle 46">
            <a:extLst>
              <a:ext uri="{FF2B5EF4-FFF2-40B4-BE49-F238E27FC236}">
                <a16:creationId xmlns:a16="http://schemas.microsoft.com/office/drawing/2014/main" id="{6CBC9995-4D7A-E04C-931C-60C91DF56528}"/>
              </a:ext>
            </a:extLst>
          </p:cNvPr>
          <p:cNvSpPr/>
          <p:nvPr/>
        </p:nvSpPr>
        <p:spPr>
          <a:xfrm>
            <a:off x="8700052" y="251292"/>
            <a:ext cx="1719468" cy="912742"/>
          </a:xfrm>
          <a:prstGeom prst="snip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LinkedIn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Instagram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Facebook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Twitter</a:t>
            </a:r>
          </a:p>
        </p:txBody>
      </p:sp>
      <p:sp>
        <p:nvSpPr>
          <p:cNvPr id="48" name="Snip and Round Single Corner of Rectangle 47">
            <a:extLst>
              <a:ext uri="{FF2B5EF4-FFF2-40B4-BE49-F238E27FC236}">
                <a16:creationId xmlns:a16="http://schemas.microsoft.com/office/drawing/2014/main" id="{9D72716B-03C1-4F43-8790-50347FAD8FC1}"/>
              </a:ext>
            </a:extLst>
          </p:cNvPr>
          <p:cNvSpPr/>
          <p:nvPr/>
        </p:nvSpPr>
        <p:spPr>
          <a:xfrm>
            <a:off x="787912" y="1164034"/>
            <a:ext cx="1431997" cy="912742"/>
          </a:xfrm>
          <a:prstGeom prst="snip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Microsoft 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Google 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Facebook ADS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Linkedin ADS</a:t>
            </a:r>
          </a:p>
        </p:txBody>
      </p:sp>
      <p:sp>
        <p:nvSpPr>
          <p:cNvPr id="49" name="Snip and Round Single Corner of Rectangle 48">
            <a:extLst>
              <a:ext uri="{FF2B5EF4-FFF2-40B4-BE49-F238E27FC236}">
                <a16:creationId xmlns:a16="http://schemas.microsoft.com/office/drawing/2014/main" id="{F7998CEC-6677-2B4C-B334-054D61586208}"/>
              </a:ext>
            </a:extLst>
          </p:cNvPr>
          <p:cNvSpPr/>
          <p:nvPr/>
        </p:nvSpPr>
        <p:spPr>
          <a:xfrm>
            <a:off x="1771358" y="5824184"/>
            <a:ext cx="1719468" cy="912742"/>
          </a:xfrm>
          <a:prstGeom prst="snip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Welcome Messages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Campaigns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Newsletter</a:t>
            </a:r>
          </a:p>
        </p:txBody>
      </p:sp>
      <p:sp>
        <p:nvSpPr>
          <p:cNvPr id="50" name="Snip and Round Single Corner of Rectangle 49">
            <a:extLst>
              <a:ext uri="{FF2B5EF4-FFF2-40B4-BE49-F238E27FC236}">
                <a16:creationId xmlns:a16="http://schemas.microsoft.com/office/drawing/2014/main" id="{F620E3EF-B986-6549-8D49-6A9BF0A313A6}"/>
              </a:ext>
            </a:extLst>
          </p:cNvPr>
          <p:cNvSpPr/>
          <p:nvPr/>
        </p:nvSpPr>
        <p:spPr>
          <a:xfrm>
            <a:off x="5246618" y="5789660"/>
            <a:ext cx="1719468" cy="912742"/>
          </a:xfrm>
          <a:prstGeom prst="snip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Google My business account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Keyword Planner</a:t>
            </a:r>
          </a:p>
        </p:txBody>
      </p:sp>
      <p:sp>
        <p:nvSpPr>
          <p:cNvPr id="51" name="Snip and Round Single Corner of Rectangle 50">
            <a:extLst>
              <a:ext uri="{FF2B5EF4-FFF2-40B4-BE49-F238E27FC236}">
                <a16:creationId xmlns:a16="http://schemas.microsoft.com/office/drawing/2014/main" id="{680B1D8F-1725-7641-9CD7-D134E3769F12}"/>
              </a:ext>
            </a:extLst>
          </p:cNvPr>
          <p:cNvSpPr/>
          <p:nvPr/>
        </p:nvSpPr>
        <p:spPr>
          <a:xfrm>
            <a:off x="8742586" y="5822872"/>
            <a:ext cx="1719468" cy="912742"/>
          </a:xfrm>
          <a:prstGeom prst="snip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User Level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Session Level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Pageview Level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Event Level</a:t>
            </a:r>
          </a:p>
        </p:txBody>
      </p:sp>
      <p:sp>
        <p:nvSpPr>
          <p:cNvPr id="52" name="Snip and Round Single Corner of Rectangle 51">
            <a:extLst>
              <a:ext uri="{FF2B5EF4-FFF2-40B4-BE49-F238E27FC236}">
                <a16:creationId xmlns:a16="http://schemas.microsoft.com/office/drawing/2014/main" id="{03975474-ECE6-B84C-946A-627C9F753228}"/>
              </a:ext>
            </a:extLst>
          </p:cNvPr>
          <p:cNvSpPr/>
          <p:nvPr/>
        </p:nvSpPr>
        <p:spPr>
          <a:xfrm>
            <a:off x="787913" y="3036403"/>
            <a:ext cx="1431997" cy="785192"/>
          </a:xfrm>
          <a:prstGeom prst="snip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1"/>
              </a:solidFill>
            </a:endParaRP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Loyalty Programs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Refer and earn</a:t>
            </a:r>
          </a:p>
          <a:p>
            <a:pPr algn="ctr"/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3" name="Snip and Round Single Corner of Rectangle 52">
            <a:extLst>
              <a:ext uri="{FF2B5EF4-FFF2-40B4-BE49-F238E27FC236}">
                <a16:creationId xmlns:a16="http://schemas.microsoft.com/office/drawing/2014/main" id="{65E49E7B-02C8-E94D-8420-733FF9DDD07A}"/>
              </a:ext>
            </a:extLst>
          </p:cNvPr>
          <p:cNvSpPr/>
          <p:nvPr/>
        </p:nvSpPr>
        <p:spPr>
          <a:xfrm>
            <a:off x="10619583" y="2997672"/>
            <a:ext cx="1431997" cy="917307"/>
          </a:xfrm>
          <a:prstGeom prst="snip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Online Games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Run Competitions 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Giveaways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Notification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E1F4B1-65AB-F64F-B294-43742C8C6238}"/>
              </a:ext>
            </a:extLst>
          </p:cNvPr>
          <p:cNvSpPr txBox="1"/>
          <p:nvPr/>
        </p:nvSpPr>
        <p:spPr>
          <a:xfrm>
            <a:off x="733103" y="13406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Approach to Increase the digital presence</a:t>
            </a:r>
          </a:p>
        </p:txBody>
      </p:sp>
    </p:spTree>
    <p:extLst>
      <p:ext uri="{BB962C8B-B14F-4D97-AF65-F5344CB8AC3E}">
        <p14:creationId xmlns:p14="http://schemas.microsoft.com/office/powerpoint/2010/main" val="887990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7300D2B-04CB-8E4E-B160-CBAAA2499B2B}"/>
              </a:ext>
            </a:extLst>
          </p:cNvPr>
          <p:cNvSpPr/>
          <p:nvPr/>
        </p:nvSpPr>
        <p:spPr>
          <a:xfrm>
            <a:off x="9166151" y="5520951"/>
            <a:ext cx="2246128" cy="10910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Browser / App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C34621-7A00-F948-B556-14D897435F33}"/>
              </a:ext>
            </a:extLst>
          </p:cNvPr>
          <p:cNvSpPr/>
          <p:nvPr/>
        </p:nvSpPr>
        <p:spPr>
          <a:xfrm>
            <a:off x="967563" y="592062"/>
            <a:ext cx="10909004" cy="430954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72DE41-E7AB-3546-BDA9-13DE2E0ED2D8}"/>
              </a:ext>
            </a:extLst>
          </p:cNvPr>
          <p:cNvSpPr txBox="1"/>
          <p:nvPr/>
        </p:nvSpPr>
        <p:spPr>
          <a:xfrm>
            <a:off x="967563" y="103816"/>
            <a:ext cx="3069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High level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0C4C87-D121-064F-B718-20582E1DD56F}"/>
              </a:ext>
            </a:extLst>
          </p:cNvPr>
          <p:cNvSpPr txBox="1"/>
          <p:nvPr/>
        </p:nvSpPr>
        <p:spPr>
          <a:xfrm rot="16200000">
            <a:off x="882261" y="275218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CMS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301A556-2371-884C-B551-654D7F361DDF}"/>
              </a:ext>
            </a:extLst>
          </p:cNvPr>
          <p:cNvSpPr/>
          <p:nvPr/>
        </p:nvSpPr>
        <p:spPr>
          <a:xfrm>
            <a:off x="1479647" y="5768310"/>
            <a:ext cx="1701209" cy="62200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Development / CI Environment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C4ACA5A-7862-794A-837A-E9F5339F23DB}"/>
              </a:ext>
            </a:extLst>
          </p:cNvPr>
          <p:cNvSpPr/>
          <p:nvPr/>
        </p:nvSpPr>
        <p:spPr>
          <a:xfrm>
            <a:off x="9711070" y="1013638"/>
            <a:ext cx="1701209" cy="903767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&lt;app/&gt;</a:t>
            </a:r>
          </a:p>
          <a:p>
            <a:pPr algn="ctr"/>
            <a:r>
              <a:rPr lang="en-US" dirty="0"/>
              <a:t>Config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56D0C7-9913-454D-B387-F88962C69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565" y="5596560"/>
            <a:ext cx="2019300" cy="469900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7ED7EEE-6291-F045-85D9-E74ACC90CC26}"/>
              </a:ext>
            </a:extLst>
          </p:cNvPr>
          <p:cNvSpPr/>
          <p:nvPr/>
        </p:nvSpPr>
        <p:spPr>
          <a:xfrm>
            <a:off x="4660605" y="5533801"/>
            <a:ext cx="2246128" cy="10910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6BB289-9BA0-234E-8B68-C376BE723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319" y="5686201"/>
            <a:ext cx="1536700" cy="762000"/>
          </a:xfrm>
          <a:prstGeom prst="rect">
            <a:avLst/>
          </a:prstGeom>
        </p:spPr>
      </p:pic>
      <p:sp>
        <p:nvSpPr>
          <p:cNvPr id="17" name="Snip and Round Single Corner of Rectangle 16">
            <a:extLst>
              <a:ext uri="{FF2B5EF4-FFF2-40B4-BE49-F238E27FC236}">
                <a16:creationId xmlns:a16="http://schemas.microsoft.com/office/drawing/2014/main" id="{746DCEED-920B-B540-8411-BA0BE900F75E}"/>
              </a:ext>
            </a:extLst>
          </p:cNvPr>
          <p:cNvSpPr/>
          <p:nvPr/>
        </p:nvSpPr>
        <p:spPr>
          <a:xfrm>
            <a:off x="1672301" y="1238821"/>
            <a:ext cx="1435395" cy="724786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Import services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0F46E0DA-8E1D-574B-968A-4E29EA7BE570}"/>
              </a:ext>
            </a:extLst>
          </p:cNvPr>
          <p:cNvSpPr/>
          <p:nvPr/>
        </p:nvSpPr>
        <p:spPr>
          <a:xfrm>
            <a:off x="4816549" y="1012121"/>
            <a:ext cx="967120" cy="117818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items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E6F1DD5-6999-C446-9CEA-BA2948037E15}"/>
              </a:ext>
            </a:extLst>
          </p:cNvPr>
          <p:cNvSpPr/>
          <p:nvPr/>
        </p:nvSpPr>
        <p:spPr>
          <a:xfrm>
            <a:off x="2470572" y="3328224"/>
            <a:ext cx="1833895" cy="894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Layout 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F4046F-7182-8345-A316-440654122CCF}"/>
              </a:ext>
            </a:extLst>
          </p:cNvPr>
          <p:cNvSpPr/>
          <p:nvPr/>
        </p:nvSpPr>
        <p:spPr>
          <a:xfrm>
            <a:off x="5100415" y="3255204"/>
            <a:ext cx="1833895" cy="955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View Engine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33E35E-2419-9F4F-9EF0-602A7924AE2E}"/>
              </a:ext>
            </a:extLst>
          </p:cNvPr>
          <p:cNvSpPr/>
          <p:nvPr/>
        </p:nvSpPr>
        <p:spPr>
          <a:xfrm>
            <a:off x="7332256" y="3284526"/>
            <a:ext cx="1833895" cy="894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Dictionary/Language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3A5A04-0FD5-5E4D-BF4B-2A10137CC3A4}"/>
              </a:ext>
            </a:extLst>
          </p:cNvPr>
          <p:cNvSpPr/>
          <p:nvPr/>
        </p:nvSpPr>
        <p:spPr>
          <a:xfrm>
            <a:off x="9644726" y="3284526"/>
            <a:ext cx="1833895" cy="894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GraphQL, OData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D529173-9385-2D47-8760-2AF16C2DF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207" y="3889814"/>
            <a:ext cx="596309" cy="28439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388679-3C9E-724C-832B-A9FDF0EF866B}"/>
              </a:ext>
            </a:extLst>
          </p:cNvPr>
          <p:cNvCxnSpPr>
            <a:stCxn id="16" idx="3"/>
            <a:endCxn id="14" idx="1"/>
          </p:cNvCxnSpPr>
          <p:nvPr/>
        </p:nvCxnSpPr>
        <p:spPr>
          <a:xfrm flipV="1">
            <a:off x="6906733" y="6066461"/>
            <a:ext cx="2259418" cy="12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FA93A65-DB2B-CA47-8511-A0A417BB7F3E}"/>
              </a:ext>
            </a:extLst>
          </p:cNvPr>
          <p:cNvCxnSpPr>
            <a:cxnSpLocks/>
            <a:stCxn id="10" idx="0"/>
            <a:endCxn id="17" idx="1"/>
          </p:cNvCxnSpPr>
          <p:nvPr/>
        </p:nvCxnSpPr>
        <p:spPr>
          <a:xfrm flipV="1">
            <a:off x="2330252" y="1963607"/>
            <a:ext cx="59747" cy="3804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AC07C6-F001-A14C-BC66-73A0FB717B8A}"/>
              </a:ext>
            </a:extLst>
          </p:cNvPr>
          <p:cNvCxnSpPr>
            <a:endCxn id="18" idx="2"/>
          </p:cNvCxnSpPr>
          <p:nvPr/>
        </p:nvCxnSpPr>
        <p:spPr>
          <a:xfrm>
            <a:off x="3180856" y="1601214"/>
            <a:ext cx="1635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AE473FD3-20E6-AB4F-8B2D-6919AA695F5E}"/>
              </a:ext>
            </a:extLst>
          </p:cNvPr>
          <p:cNvCxnSpPr>
            <a:cxnSpLocks/>
            <a:endCxn id="19" idx="0"/>
          </p:cNvCxnSpPr>
          <p:nvPr/>
        </p:nvCxnSpPr>
        <p:spPr>
          <a:xfrm rot="10800000" flipV="1">
            <a:off x="3387521" y="2233406"/>
            <a:ext cx="1912589" cy="10948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C59B0615-EC7B-4442-B9D9-FF2D196A0FDF}"/>
              </a:ext>
            </a:extLst>
          </p:cNvPr>
          <p:cNvCxnSpPr>
            <a:endCxn id="20" idx="0"/>
          </p:cNvCxnSpPr>
          <p:nvPr/>
        </p:nvCxnSpPr>
        <p:spPr>
          <a:xfrm rot="16200000" flipH="1">
            <a:off x="5135937" y="2373778"/>
            <a:ext cx="1045598" cy="717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5EB98A76-1B44-3F45-9005-9886A2509D2F}"/>
              </a:ext>
            </a:extLst>
          </p:cNvPr>
          <p:cNvCxnSpPr>
            <a:endCxn id="21" idx="0"/>
          </p:cNvCxnSpPr>
          <p:nvPr/>
        </p:nvCxnSpPr>
        <p:spPr>
          <a:xfrm>
            <a:off x="5300109" y="2230633"/>
            <a:ext cx="2949095" cy="10538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B464D69-799E-7D4D-ABE4-A5FF340D0BB5}"/>
              </a:ext>
            </a:extLst>
          </p:cNvPr>
          <p:cNvCxnSpPr>
            <a:endCxn id="22" idx="0"/>
          </p:cNvCxnSpPr>
          <p:nvPr/>
        </p:nvCxnSpPr>
        <p:spPr>
          <a:xfrm>
            <a:off x="5300109" y="2226486"/>
            <a:ext cx="5261565" cy="105804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748E8F7-AA37-FF4D-A25F-1F3668BFC112}"/>
              </a:ext>
            </a:extLst>
          </p:cNvPr>
          <p:cNvCxnSpPr>
            <a:endCxn id="16" idx="0"/>
          </p:cNvCxnSpPr>
          <p:nvPr/>
        </p:nvCxnSpPr>
        <p:spPr>
          <a:xfrm>
            <a:off x="3785521" y="4222688"/>
            <a:ext cx="1998148" cy="1311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9FB26DF-C877-C94B-9662-5BC9A75E44F2}"/>
              </a:ext>
            </a:extLst>
          </p:cNvPr>
          <p:cNvSpPr txBox="1"/>
          <p:nvPr/>
        </p:nvSpPr>
        <p:spPr>
          <a:xfrm>
            <a:off x="3949663" y="4417816"/>
            <a:ext cx="948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Route JSON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AAFFB1-0D46-C64C-A695-5FFEAF967566}"/>
              </a:ext>
            </a:extLst>
          </p:cNvPr>
          <p:cNvSpPr txBox="1"/>
          <p:nvPr/>
        </p:nvSpPr>
        <p:spPr>
          <a:xfrm>
            <a:off x="4227952" y="3821915"/>
            <a:ext cx="948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Route JSON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D4E4CE9-700B-8740-A869-4F06AC7BF1A2}"/>
              </a:ext>
            </a:extLst>
          </p:cNvPr>
          <p:cNvCxnSpPr>
            <a:endCxn id="20" idx="1"/>
          </p:cNvCxnSpPr>
          <p:nvPr/>
        </p:nvCxnSpPr>
        <p:spPr>
          <a:xfrm>
            <a:off x="4304467" y="3731758"/>
            <a:ext cx="795948" cy="1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FE2124F-8722-1242-BC07-58EA91D1A105}"/>
              </a:ext>
            </a:extLst>
          </p:cNvPr>
          <p:cNvCxnSpPr>
            <a:cxnSpLocks/>
          </p:cNvCxnSpPr>
          <p:nvPr/>
        </p:nvCxnSpPr>
        <p:spPr>
          <a:xfrm>
            <a:off x="6552019" y="4211021"/>
            <a:ext cx="0" cy="1062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5F90B16-76C2-F043-BA8C-D719E754E72B}"/>
              </a:ext>
            </a:extLst>
          </p:cNvPr>
          <p:cNvCxnSpPr>
            <a:cxnSpLocks/>
          </p:cNvCxnSpPr>
          <p:nvPr/>
        </p:nvCxnSpPr>
        <p:spPr>
          <a:xfrm>
            <a:off x="6552019" y="5273749"/>
            <a:ext cx="3159051" cy="15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16F8E27-31FC-EF4F-B485-12D41A515D61}"/>
              </a:ext>
            </a:extLst>
          </p:cNvPr>
          <p:cNvCxnSpPr/>
          <p:nvPr/>
        </p:nvCxnSpPr>
        <p:spPr>
          <a:xfrm>
            <a:off x="9711070" y="5275918"/>
            <a:ext cx="0" cy="245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60B9AFF-FE24-324B-B92D-CECF48A936EE}"/>
              </a:ext>
            </a:extLst>
          </p:cNvPr>
          <p:cNvSpPr txBox="1"/>
          <p:nvPr/>
        </p:nvSpPr>
        <p:spPr>
          <a:xfrm>
            <a:off x="7687340" y="5061098"/>
            <a:ext cx="1232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Server-side</a:t>
            </a:r>
          </a:p>
          <a:p>
            <a:r>
              <a:rPr lang="en-US" sz="1200" dirty="0"/>
              <a:t>Rendered HTML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237B5D67-050F-6F4E-9B3E-D280C0D172D3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8846875" y="4078610"/>
            <a:ext cx="1789193" cy="10954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A0B9A48-E82C-E74D-8813-0FECF152CB4B}"/>
              </a:ext>
            </a:extLst>
          </p:cNvPr>
          <p:cNvSpPr txBox="1"/>
          <p:nvPr/>
        </p:nvSpPr>
        <p:spPr>
          <a:xfrm>
            <a:off x="9930809" y="5092995"/>
            <a:ext cx="1223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Dictionary JSON</a:t>
            </a:r>
          </a:p>
        </p:txBody>
      </p: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41A3D4ED-D073-EE4E-8C5D-9C87B935F0D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43064" y="5183435"/>
            <a:ext cx="2131604" cy="33405"/>
          </a:xfrm>
          <a:prstGeom prst="bentConnector3">
            <a:avLst>
              <a:gd name="adj1" fmla="val 509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6726B96-25AA-404D-82E3-EFBE789DDBA3}"/>
              </a:ext>
            </a:extLst>
          </p:cNvPr>
          <p:cNvSpPr txBox="1"/>
          <p:nvPr/>
        </p:nvSpPr>
        <p:spPr>
          <a:xfrm>
            <a:off x="1016000" y="6032500"/>
            <a:ext cx="10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00" dirty="0"/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213357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A3E81FA2-9D20-354A-9EC8-D9700BC56FE3}"/>
              </a:ext>
            </a:extLst>
          </p:cNvPr>
          <p:cNvSpPr/>
          <p:nvPr/>
        </p:nvSpPr>
        <p:spPr>
          <a:xfrm>
            <a:off x="7441503" y="5250451"/>
            <a:ext cx="1632591" cy="723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45E26D-CF36-FD42-9558-41C66BED7147}"/>
              </a:ext>
            </a:extLst>
          </p:cNvPr>
          <p:cNvSpPr txBox="1"/>
          <p:nvPr/>
        </p:nvSpPr>
        <p:spPr>
          <a:xfrm>
            <a:off x="829056" y="1384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End Users Implementation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3A90BF3-E72E-F641-ABE8-B2838DCAB055}"/>
              </a:ext>
            </a:extLst>
          </p:cNvPr>
          <p:cNvSpPr/>
          <p:nvPr/>
        </p:nvSpPr>
        <p:spPr>
          <a:xfrm>
            <a:off x="829056" y="868615"/>
            <a:ext cx="2246128" cy="10910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endParaRPr 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Browser / App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19C22B-548D-A94F-802B-FCA0F8E37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70" y="963476"/>
            <a:ext cx="2019300" cy="469900"/>
          </a:xfrm>
          <a:prstGeom prst="rect">
            <a:avLst/>
          </a:prstGeom>
        </p:spPr>
      </p:pic>
      <p:sp>
        <p:nvSpPr>
          <p:cNvPr id="8" name="Can 7">
            <a:extLst>
              <a:ext uri="{FF2B5EF4-FFF2-40B4-BE49-F238E27FC236}">
                <a16:creationId xmlns:a16="http://schemas.microsoft.com/office/drawing/2014/main" id="{87DAD5E7-2536-6041-A6AF-5AA1D9AC405C}"/>
              </a:ext>
            </a:extLst>
          </p:cNvPr>
          <p:cNvSpPr/>
          <p:nvPr/>
        </p:nvSpPr>
        <p:spPr>
          <a:xfrm>
            <a:off x="10543351" y="229477"/>
            <a:ext cx="967120" cy="117818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CMS DB</a:t>
            </a:r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DA9C6F70-FFF5-7B48-A3E0-E7B2B8934639}"/>
              </a:ext>
            </a:extLst>
          </p:cNvPr>
          <p:cNvSpPr/>
          <p:nvPr/>
        </p:nvSpPr>
        <p:spPr>
          <a:xfrm>
            <a:off x="10457185" y="1790711"/>
            <a:ext cx="1133856" cy="13592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 DB</a:t>
            </a:r>
          </a:p>
        </p:txBody>
      </p:sp>
      <p:sp>
        <p:nvSpPr>
          <p:cNvPr id="10" name="Folded Corner 9">
            <a:extLst>
              <a:ext uri="{FF2B5EF4-FFF2-40B4-BE49-F238E27FC236}">
                <a16:creationId xmlns:a16="http://schemas.microsoft.com/office/drawing/2014/main" id="{33D545AC-1637-4145-8BA1-1A21411F169B}"/>
              </a:ext>
            </a:extLst>
          </p:cNvPr>
          <p:cNvSpPr/>
          <p:nvPr/>
        </p:nvSpPr>
        <p:spPr>
          <a:xfrm>
            <a:off x="5084063" y="5506331"/>
            <a:ext cx="1048512" cy="118305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Authorization Server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FC996C08-9B47-1C42-8BA7-3433A923AC4D}"/>
              </a:ext>
            </a:extLst>
          </p:cNvPr>
          <p:cNvCxnSpPr>
            <a:cxnSpLocks/>
            <a:stCxn id="10" idx="1"/>
            <a:endCxn id="6" idx="2"/>
          </p:cNvCxnSpPr>
          <p:nvPr/>
        </p:nvCxnSpPr>
        <p:spPr>
          <a:xfrm rot="10800000">
            <a:off x="1952121" y="1959635"/>
            <a:ext cx="3131943" cy="413822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38248CD-1940-8C44-96F0-50D0BCF4E898}"/>
              </a:ext>
            </a:extLst>
          </p:cNvPr>
          <p:cNvSpPr txBox="1"/>
          <p:nvPr/>
        </p:nvSpPr>
        <p:spPr>
          <a:xfrm>
            <a:off x="1998696" y="5820860"/>
            <a:ext cx="1054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Access Token</a:t>
            </a: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0F81929D-758E-B145-9B78-15D64F3CEA6E}"/>
              </a:ext>
            </a:extLst>
          </p:cNvPr>
          <p:cNvCxnSpPr>
            <a:cxnSpLocks/>
          </p:cNvCxnSpPr>
          <p:nvPr/>
        </p:nvCxnSpPr>
        <p:spPr>
          <a:xfrm rot="5400000">
            <a:off x="402097" y="3857829"/>
            <a:ext cx="3769206" cy="1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E6A31A9-80F4-5D4B-A0C6-FA470357A2D2}"/>
              </a:ext>
            </a:extLst>
          </p:cNvPr>
          <p:cNvCxnSpPr>
            <a:cxnSpLocks/>
          </p:cNvCxnSpPr>
          <p:nvPr/>
        </p:nvCxnSpPr>
        <p:spPr>
          <a:xfrm>
            <a:off x="2274508" y="5713902"/>
            <a:ext cx="2797364" cy="285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561CCBB-469C-9B43-B714-30697A9F23BB}"/>
              </a:ext>
            </a:extLst>
          </p:cNvPr>
          <p:cNvSpPr txBox="1"/>
          <p:nvPr/>
        </p:nvSpPr>
        <p:spPr>
          <a:xfrm>
            <a:off x="2286699" y="5436903"/>
            <a:ext cx="14122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User Authenticates</a:t>
            </a:r>
          </a:p>
        </p:txBody>
      </p:sp>
      <p:pic>
        <p:nvPicPr>
          <p:cNvPr id="38" name="Picture 37" descr="Icon&#10;&#10;Description automatically generated">
            <a:extLst>
              <a:ext uri="{FF2B5EF4-FFF2-40B4-BE49-F238E27FC236}">
                <a16:creationId xmlns:a16="http://schemas.microsoft.com/office/drawing/2014/main" id="{5472B02D-89BF-414B-AEB3-EE68D2F74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70592" y="2197936"/>
            <a:ext cx="760141" cy="76014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C16B6F2-2EAD-3B48-B8AC-18BA4C0EC33F}"/>
              </a:ext>
            </a:extLst>
          </p:cNvPr>
          <p:cNvSpPr txBox="1"/>
          <p:nvPr/>
        </p:nvSpPr>
        <p:spPr>
          <a:xfrm>
            <a:off x="1135703" y="3011435"/>
            <a:ext cx="554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Users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8FF8F77-3D87-FF4B-B266-7B93221494F1}"/>
              </a:ext>
            </a:extLst>
          </p:cNvPr>
          <p:cNvSpPr/>
          <p:nvPr/>
        </p:nvSpPr>
        <p:spPr>
          <a:xfrm>
            <a:off x="3436513" y="1273437"/>
            <a:ext cx="2536272" cy="28245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C576CAF-FE84-C64C-B6DF-9A9B80F9BDD2}"/>
              </a:ext>
            </a:extLst>
          </p:cNvPr>
          <p:cNvSpPr/>
          <p:nvPr/>
        </p:nvSpPr>
        <p:spPr>
          <a:xfrm>
            <a:off x="6884922" y="600220"/>
            <a:ext cx="3048000" cy="34869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7E4686BF-0F2A-D743-9F99-A346165C23E5}"/>
              </a:ext>
            </a:extLst>
          </p:cNvPr>
          <p:cNvSpPr/>
          <p:nvPr/>
        </p:nvSpPr>
        <p:spPr>
          <a:xfrm>
            <a:off x="7637262" y="816372"/>
            <a:ext cx="1414272" cy="898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CMS Service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39844758-9F86-7F49-954C-543864375D4E}"/>
              </a:ext>
            </a:extLst>
          </p:cNvPr>
          <p:cNvSpPr/>
          <p:nvPr/>
        </p:nvSpPr>
        <p:spPr>
          <a:xfrm>
            <a:off x="7637262" y="1910379"/>
            <a:ext cx="1414272" cy="898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</a:t>
            </a:r>
          </a:p>
          <a:p>
            <a:pPr algn="ctr"/>
            <a:r>
              <a:rPr lang="en-US" sz="1200" dirty="0"/>
              <a:t> Service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8A69590-3AD3-694C-B206-BD1E9D25A1B9}"/>
              </a:ext>
            </a:extLst>
          </p:cNvPr>
          <p:cNvSpPr txBox="1"/>
          <p:nvPr/>
        </p:nvSpPr>
        <p:spPr>
          <a:xfrm>
            <a:off x="3922940" y="676693"/>
            <a:ext cx="135248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Hosting Site</a:t>
            </a:r>
            <a:br>
              <a:rPr lang="en-US" dirty="0"/>
            </a:br>
            <a:r>
              <a:rPr lang="en-US" sz="1200" dirty="0"/>
              <a:t>Micro frontend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3E504EC7-15FB-6C44-8E9B-E374B15A21E3}"/>
              </a:ext>
            </a:extLst>
          </p:cNvPr>
          <p:cNvSpPr/>
          <p:nvPr/>
        </p:nvSpPr>
        <p:spPr>
          <a:xfrm>
            <a:off x="3959189" y="2163406"/>
            <a:ext cx="1500144" cy="7946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Contents Served from CMS</a:t>
            </a:r>
          </a:p>
          <a:p>
            <a:pPr algn="ctr"/>
            <a:r>
              <a:rPr lang="en-US" sz="1200" dirty="0"/>
              <a:t>(HTML, CSS, </a:t>
            </a:r>
            <a:r>
              <a:rPr lang="en-US" sz="1200" dirty="0" err="1"/>
              <a:t>Jquery</a:t>
            </a:r>
            <a:r>
              <a:rPr lang="en-US" sz="1200" dirty="0"/>
              <a:t>)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8001601-757E-C840-9865-7A227F4F5285}"/>
              </a:ext>
            </a:extLst>
          </p:cNvPr>
          <p:cNvSpPr/>
          <p:nvPr/>
        </p:nvSpPr>
        <p:spPr>
          <a:xfrm>
            <a:off x="3932396" y="3211735"/>
            <a:ext cx="1500144" cy="6583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React Widgets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9982814F-F647-4E48-9A8C-B3CACD408232}"/>
              </a:ext>
            </a:extLst>
          </p:cNvPr>
          <p:cNvSpPr/>
          <p:nvPr/>
        </p:nvSpPr>
        <p:spPr>
          <a:xfrm>
            <a:off x="3959189" y="1389243"/>
            <a:ext cx="1500144" cy="6583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User information</a:t>
            </a:r>
          </a:p>
        </p:txBody>
      </p:sp>
      <p:sp>
        <p:nvSpPr>
          <p:cNvPr id="53" name="Can 52">
            <a:extLst>
              <a:ext uri="{FF2B5EF4-FFF2-40B4-BE49-F238E27FC236}">
                <a16:creationId xmlns:a16="http://schemas.microsoft.com/office/drawing/2014/main" id="{EBCEEBF2-1634-4342-B115-360E345F7EC8}"/>
              </a:ext>
            </a:extLst>
          </p:cNvPr>
          <p:cNvSpPr/>
          <p:nvPr/>
        </p:nvSpPr>
        <p:spPr>
          <a:xfrm>
            <a:off x="10457185" y="3634870"/>
            <a:ext cx="1133856" cy="13592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Users Tractions,</a:t>
            </a:r>
          </a:p>
          <a:p>
            <a:pPr algn="ctr"/>
            <a:r>
              <a:rPr lang="en-US" sz="1200" dirty="0"/>
              <a:t>Accounts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47057952-DD50-7D4A-A9AE-B81FD0CD0601}"/>
              </a:ext>
            </a:extLst>
          </p:cNvPr>
          <p:cNvCxnSpPr>
            <a:stCxn id="45" idx="2"/>
            <a:endCxn id="53" idx="2"/>
          </p:cNvCxnSpPr>
          <p:nvPr/>
        </p:nvCxnSpPr>
        <p:spPr>
          <a:xfrm rot="16200000" flipH="1">
            <a:off x="9319378" y="3176675"/>
            <a:ext cx="227350" cy="2048263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8FD5BCBC-ED4E-E242-87B4-7C9AE72FE70D}"/>
              </a:ext>
            </a:extLst>
          </p:cNvPr>
          <p:cNvCxnSpPr>
            <a:stCxn id="45" idx="3"/>
            <a:endCxn id="9" idx="2"/>
          </p:cNvCxnSpPr>
          <p:nvPr/>
        </p:nvCxnSpPr>
        <p:spPr>
          <a:xfrm>
            <a:off x="9932922" y="2343676"/>
            <a:ext cx="524263" cy="126647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4945C98A-BC4E-824B-836C-8DF558414425}"/>
              </a:ext>
            </a:extLst>
          </p:cNvPr>
          <p:cNvCxnSpPr>
            <a:stCxn id="45" idx="0"/>
            <a:endCxn id="8" idx="2"/>
          </p:cNvCxnSpPr>
          <p:nvPr/>
        </p:nvCxnSpPr>
        <p:spPr>
          <a:xfrm rot="16200000" flipH="1">
            <a:off x="9366961" y="-357819"/>
            <a:ext cx="218350" cy="2134429"/>
          </a:xfrm>
          <a:prstGeom prst="bentConnector4">
            <a:avLst>
              <a:gd name="adj1" fmla="val -104694"/>
              <a:gd name="adj2" fmla="val 85700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AC4FC512-F92E-8A4C-B239-4961FC36614E}"/>
              </a:ext>
            </a:extLst>
          </p:cNvPr>
          <p:cNvSpPr/>
          <p:nvPr/>
        </p:nvSpPr>
        <p:spPr>
          <a:xfrm>
            <a:off x="7659822" y="3033283"/>
            <a:ext cx="1414272" cy="898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Usres</a:t>
            </a:r>
            <a:r>
              <a:rPr lang="en-US" sz="1200" dirty="0"/>
              <a:t>/Account Service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DED469A-3EBC-A041-9BCD-701B64AF15C3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5972785" y="2685713"/>
            <a:ext cx="91213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8E5521E3-B6C0-EB4E-9522-1F86D3A54465}"/>
              </a:ext>
            </a:extLst>
          </p:cNvPr>
          <p:cNvCxnSpPr>
            <a:stCxn id="6" idx="3"/>
            <a:endCxn id="44" idx="2"/>
          </p:cNvCxnSpPr>
          <p:nvPr/>
        </p:nvCxnSpPr>
        <p:spPr>
          <a:xfrm>
            <a:off x="3075184" y="1414125"/>
            <a:ext cx="1629465" cy="2683864"/>
          </a:xfrm>
          <a:prstGeom prst="bentConnector4">
            <a:avLst>
              <a:gd name="adj1" fmla="val 11087"/>
              <a:gd name="adj2" fmla="val 108518"/>
            </a:avLst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8" name="Picture 67" descr="A picture containing shape&#10;&#10;Description automatically generated">
            <a:extLst>
              <a:ext uri="{FF2B5EF4-FFF2-40B4-BE49-F238E27FC236}">
                <a16:creationId xmlns:a16="http://schemas.microsoft.com/office/drawing/2014/main" id="{B19498B1-E266-B447-BA16-4076F2596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540971" y="5264071"/>
            <a:ext cx="1412244" cy="723775"/>
          </a:xfrm>
          <a:prstGeom prst="rect">
            <a:avLst/>
          </a:prstGeom>
        </p:spPr>
      </p:pic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E5E6CCAF-136A-A342-8EFC-0BEB244A96C1}"/>
              </a:ext>
            </a:extLst>
          </p:cNvPr>
          <p:cNvCxnSpPr>
            <a:cxnSpLocks/>
            <a:endCxn id="53" idx="3"/>
          </p:cNvCxnSpPr>
          <p:nvPr/>
        </p:nvCxnSpPr>
        <p:spPr>
          <a:xfrm>
            <a:off x="2621280" y="1959634"/>
            <a:ext cx="8402833" cy="3034459"/>
          </a:xfrm>
          <a:prstGeom prst="bentConnector4">
            <a:avLst>
              <a:gd name="adj1" fmla="val 342"/>
              <a:gd name="adj2" fmla="val 107533"/>
            </a:avLst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7020AA54-380F-5D43-8CDC-337B7748DA22}"/>
              </a:ext>
            </a:extLst>
          </p:cNvPr>
          <p:cNvSpPr txBox="1"/>
          <p:nvPr/>
        </p:nvSpPr>
        <p:spPr>
          <a:xfrm>
            <a:off x="9074094" y="4961384"/>
            <a:ext cx="15735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Register device token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5A91F0C-ABF5-CC44-A9AC-DED3CF19865E}"/>
              </a:ext>
            </a:extLst>
          </p:cNvPr>
          <p:cNvSpPr txBox="1"/>
          <p:nvPr/>
        </p:nvSpPr>
        <p:spPr>
          <a:xfrm>
            <a:off x="4693857" y="4971399"/>
            <a:ext cx="2050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Pushes notification and data</a:t>
            </a:r>
          </a:p>
        </p:txBody>
      </p:sp>
    </p:spTree>
    <p:extLst>
      <p:ext uri="{BB962C8B-B14F-4D97-AF65-F5344CB8AC3E}">
        <p14:creationId xmlns:p14="http://schemas.microsoft.com/office/powerpoint/2010/main" val="3663649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C89BF2-DD1E-3A4E-92FE-58786AFB1D23}"/>
              </a:ext>
            </a:extLst>
          </p:cNvPr>
          <p:cNvSpPr txBox="1"/>
          <p:nvPr/>
        </p:nvSpPr>
        <p:spPr>
          <a:xfrm>
            <a:off x="829056" y="1384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Admin Implementation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D96B3AF-9C2E-9544-9DBD-FB4C060EA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62812" y="2353056"/>
            <a:ext cx="1242060" cy="12420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1C606C-FC98-2448-8AF2-0C1EBABBCE59}"/>
              </a:ext>
            </a:extLst>
          </p:cNvPr>
          <p:cNvSpPr txBox="1"/>
          <p:nvPr/>
        </p:nvSpPr>
        <p:spPr>
          <a:xfrm>
            <a:off x="1487863" y="3595116"/>
            <a:ext cx="5919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Admin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90AB8B3-F6A0-9C4B-AA70-04C081D2C032}"/>
              </a:ext>
            </a:extLst>
          </p:cNvPr>
          <p:cNvSpPr/>
          <p:nvPr/>
        </p:nvSpPr>
        <p:spPr>
          <a:xfrm>
            <a:off x="3099818" y="678442"/>
            <a:ext cx="1840992" cy="6647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Updating Site content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33F0EF2-FCBD-D244-8AE3-C60A19FDCDCF}"/>
              </a:ext>
            </a:extLst>
          </p:cNvPr>
          <p:cNvSpPr/>
          <p:nvPr/>
        </p:nvSpPr>
        <p:spPr>
          <a:xfrm>
            <a:off x="3099818" y="1829146"/>
            <a:ext cx="1840992" cy="11094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Own/Third party services(</a:t>
            </a:r>
            <a:r>
              <a:rPr lang="en-US" sz="1200" dirty="0" err="1"/>
              <a:t>Hootsiute</a:t>
            </a:r>
            <a:r>
              <a:rPr lang="en-US" sz="1200" dirty="0"/>
              <a:t>)</a:t>
            </a:r>
          </a:p>
          <a:p>
            <a:pPr algn="ctr"/>
            <a:r>
              <a:rPr lang="en-US" sz="1200" dirty="0"/>
              <a:t>Add posting on Social Media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6E4F36D-AD02-D24C-B33B-F40270A662FB}"/>
              </a:ext>
            </a:extLst>
          </p:cNvPr>
          <p:cNvSpPr/>
          <p:nvPr/>
        </p:nvSpPr>
        <p:spPr>
          <a:xfrm>
            <a:off x="3099818" y="3223543"/>
            <a:ext cx="1840992" cy="7659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Email 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C5B705B3-27F9-D849-9A6E-4A33B7397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040056" y="1456888"/>
            <a:ext cx="515112" cy="515112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3B55F80D-EA7C-E24A-B5FD-FCBB304341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0800000" flipV="1">
            <a:off x="6040056" y="2083144"/>
            <a:ext cx="515112" cy="515112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2F533269-7959-934D-87C8-178AE2B20C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949488" y="2735800"/>
            <a:ext cx="693200" cy="693200"/>
          </a:xfrm>
          <a:prstGeom prst="rect">
            <a:avLst/>
          </a:prstGeom>
        </p:spPr>
      </p:pic>
      <p:sp>
        <p:nvSpPr>
          <p:cNvPr id="21" name="Double Bracket 20">
            <a:extLst>
              <a:ext uri="{FF2B5EF4-FFF2-40B4-BE49-F238E27FC236}">
                <a16:creationId xmlns:a16="http://schemas.microsoft.com/office/drawing/2014/main" id="{2D2E1F8A-23F8-E546-9309-81E7B1B0D0B1}"/>
              </a:ext>
            </a:extLst>
          </p:cNvPr>
          <p:cNvSpPr/>
          <p:nvPr/>
        </p:nvSpPr>
        <p:spPr>
          <a:xfrm>
            <a:off x="5777928" y="1350100"/>
            <a:ext cx="1036320" cy="2078900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EDA921E-ABE6-3644-B530-B92569CE45B9}"/>
              </a:ext>
            </a:extLst>
          </p:cNvPr>
          <p:cNvSpPr/>
          <p:nvPr/>
        </p:nvSpPr>
        <p:spPr>
          <a:xfrm>
            <a:off x="3099818" y="4574929"/>
            <a:ext cx="1840992" cy="7659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Fixture/data live update </a:t>
            </a:r>
          </a:p>
        </p:txBody>
      </p:sp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F24C316-C0EF-974D-A355-0983A3CC5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736218" y="4337522"/>
            <a:ext cx="1935838" cy="1240790"/>
          </a:xfrm>
          <a:prstGeom prst="rect">
            <a:avLst/>
          </a:prstGeom>
        </p:spPr>
      </p:pic>
      <p:pic>
        <p:nvPicPr>
          <p:cNvPr id="27" name="Picture 26" descr="A picture containing shape&#10;&#10;Description automatically generated">
            <a:extLst>
              <a:ext uri="{FF2B5EF4-FFF2-40B4-BE49-F238E27FC236}">
                <a16:creationId xmlns:a16="http://schemas.microsoft.com/office/drawing/2014/main" id="{C89067E8-B558-214E-A00A-F8AE494986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6418018" y="4491585"/>
            <a:ext cx="1840992" cy="943509"/>
          </a:xfrm>
          <a:prstGeom prst="rect">
            <a:avLst/>
          </a:prstGeom>
        </p:spPr>
      </p:pic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834ADE0-9255-E94C-A2B7-EC562DE11319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4940810" y="4957917"/>
            <a:ext cx="1477208" cy="542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B4144FE-9F99-B14C-A523-B412060FEDF1}"/>
              </a:ext>
            </a:extLst>
          </p:cNvPr>
          <p:cNvCxnSpPr>
            <a:stCxn id="27" idx="3"/>
          </p:cNvCxnSpPr>
          <p:nvPr/>
        </p:nvCxnSpPr>
        <p:spPr>
          <a:xfrm flipV="1">
            <a:off x="8259010" y="4957917"/>
            <a:ext cx="1477208" cy="54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BCD67CC-5F1A-3D43-A06D-E98EDF6208F4}"/>
              </a:ext>
            </a:extLst>
          </p:cNvPr>
          <p:cNvSpPr txBox="1"/>
          <p:nvPr/>
        </p:nvSpPr>
        <p:spPr>
          <a:xfrm>
            <a:off x="4992894" y="5116647"/>
            <a:ext cx="1573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Firestore</a:t>
            </a:r>
            <a:r>
              <a:rPr lang="en-US" sz="1200" dirty="0"/>
              <a:t> update/notification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52E2DCE-5569-8A40-AE11-3C74455B77C3}"/>
              </a:ext>
            </a:extLst>
          </p:cNvPr>
          <p:cNvSpPr txBox="1"/>
          <p:nvPr/>
        </p:nvSpPr>
        <p:spPr>
          <a:xfrm>
            <a:off x="8043831" y="5110294"/>
            <a:ext cx="1573729" cy="468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Notification / data changes pushed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21423BA-887D-D542-ADB1-E316D38DAF43}"/>
              </a:ext>
            </a:extLst>
          </p:cNvPr>
          <p:cNvCxnSpPr>
            <a:stCxn id="10" idx="3"/>
            <a:endCxn id="21" idx="1"/>
          </p:cNvCxnSpPr>
          <p:nvPr/>
        </p:nvCxnSpPr>
        <p:spPr>
          <a:xfrm>
            <a:off x="4940810" y="2383882"/>
            <a:ext cx="837118" cy="56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0360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B51DFE-88A0-6E40-BB6E-D444B9C32F77}"/>
              </a:ext>
            </a:extLst>
          </p:cNvPr>
          <p:cNvSpPr txBox="1"/>
          <p:nvPr/>
        </p:nvSpPr>
        <p:spPr>
          <a:xfrm>
            <a:off x="829056" y="13842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Strategy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71E8D-3131-F140-A594-16ED8A95D529}"/>
              </a:ext>
            </a:extLst>
          </p:cNvPr>
          <p:cNvSpPr txBox="1"/>
          <p:nvPr/>
        </p:nvSpPr>
        <p:spPr>
          <a:xfrm>
            <a:off x="1158240" y="792480"/>
            <a:ext cx="5741572" cy="64633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Lazy loading of the component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GraphQL /OData to reduce number of service call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Lazy loading of the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Caching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CDN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Horizontal scaling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Load the image based on resolution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SSR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Accessibility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WCAG Checklist Level AAA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Score should be above 90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Degrade gracefully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Ie7 support package added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Css3pie for best support (</a:t>
            </a:r>
            <a:r>
              <a:rPr lang="en-IN" dirty="0" err="1"/>
              <a:t>eg</a:t>
            </a:r>
            <a:r>
              <a:rPr lang="en-IN" dirty="0"/>
              <a:t>: gradient, opacity)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Scalability and Extensibility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We follow micro frontend and CMS.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b="1" dirty="0"/>
              <a:t>Offline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PWA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Service workers</a:t>
            </a:r>
          </a:p>
          <a:p>
            <a:endParaRPr lang="en-IN" dirty="0"/>
          </a:p>
          <a:p>
            <a:br>
              <a:rPr lang="en-IN" dirty="0"/>
            </a:b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2B291B-4A7F-6447-9CBE-65A6A8C766B8}"/>
              </a:ext>
            </a:extLst>
          </p:cNvPr>
          <p:cNvSpPr txBox="1"/>
          <p:nvPr/>
        </p:nvSpPr>
        <p:spPr>
          <a:xfrm>
            <a:off x="7215809" y="792480"/>
            <a:ext cx="48999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Default XSS Protection with Data Binding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Dangerous URLs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Rendering HTML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Direct DOM Access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CSRF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Analytics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GTM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Data/Push notification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err="1"/>
              <a:t>Firestore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607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9730F1-2FD2-894E-AC26-2B20B0F7A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826" y="804672"/>
            <a:ext cx="10512400" cy="5547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FB130A-F0F8-3D49-95A7-0679AE51C005}"/>
              </a:ext>
            </a:extLst>
          </p:cNvPr>
          <p:cNvSpPr txBox="1"/>
          <p:nvPr/>
        </p:nvSpPr>
        <p:spPr>
          <a:xfrm>
            <a:off x="1122826" y="136636"/>
            <a:ext cx="2873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Deployment Strategy</a:t>
            </a:r>
          </a:p>
        </p:txBody>
      </p:sp>
    </p:spTree>
    <p:extLst>
      <p:ext uri="{BB962C8B-B14F-4D97-AF65-F5344CB8AC3E}">
        <p14:creationId xmlns:p14="http://schemas.microsoft.com/office/powerpoint/2010/main" val="3568600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9CDE0D-EB22-6A4F-BA2A-B977378CB4FA}"/>
              </a:ext>
            </a:extLst>
          </p:cNvPr>
          <p:cNvSpPr txBox="1"/>
          <p:nvPr/>
        </p:nvSpPr>
        <p:spPr>
          <a:xfrm>
            <a:off x="1122826" y="136636"/>
            <a:ext cx="1735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Tech Stacks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A92AD-CEFE-264D-A81D-646B3A364E02}"/>
              </a:ext>
            </a:extLst>
          </p:cNvPr>
          <p:cNvSpPr txBox="1"/>
          <p:nvPr/>
        </p:nvSpPr>
        <p:spPr>
          <a:xfrm>
            <a:off x="1914144" y="877824"/>
            <a:ext cx="95219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Jenkins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S3 Bucket for images to serve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Youtue</a:t>
            </a:r>
            <a:r>
              <a:rPr lang="en-US" dirty="0"/>
              <a:t> for live streaming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Hootsuite for social media engagements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Firestore</a:t>
            </a:r>
            <a:r>
              <a:rPr lang="en-US" dirty="0"/>
              <a:t> for data push and 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Css3pie for older internet explorer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React for frontend – though all the parameters between React and other Angular is same, react got package  for ie7 support. PWA support is much handy compared to Angular.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GTM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Firestore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62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C48536-E589-AA41-90AB-A7A2004178DE}"/>
              </a:ext>
            </a:extLst>
          </p:cNvPr>
          <p:cNvSpPr txBox="1"/>
          <p:nvPr/>
        </p:nvSpPr>
        <p:spPr>
          <a:xfrm>
            <a:off x="1122826" y="136636"/>
            <a:ext cx="3642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Design Patterns/Principles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66726D-9F84-DC4C-949D-94AE7330E02A}"/>
              </a:ext>
            </a:extLst>
          </p:cNvPr>
          <p:cNvSpPr txBox="1"/>
          <p:nvPr/>
        </p:nvSpPr>
        <p:spPr>
          <a:xfrm>
            <a:off x="1676322" y="786715"/>
            <a:ext cx="2727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Atomic Design Patterns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26F164-7F0C-7341-9162-C6CFE06E80C0}"/>
              </a:ext>
            </a:extLst>
          </p:cNvPr>
          <p:cNvSpPr txBox="1"/>
          <p:nvPr/>
        </p:nvSpPr>
        <p:spPr>
          <a:xfrm>
            <a:off x="1122826" y="1921780"/>
            <a:ext cx="1542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Innovation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6AAAA4-94B1-934F-BF88-7C2DBEF8095F}"/>
              </a:ext>
            </a:extLst>
          </p:cNvPr>
          <p:cNvSpPr txBox="1"/>
          <p:nvPr/>
        </p:nvSpPr>
        <p:spPr>
          <a:xfrm>
            <a:off x="1639957" y="2683564"/>
            <a:ext cx="7427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Desktop notification – targeted audience/region specific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bundled as hybrid mobile app for iOS and Android using </a:t>
            </a:r>
            <a:r>
              <a:rPr lang="en-US" dirty="0" err="1"/>
              <a:t>cordova</a:t>
            </a:r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D0B639-F018-FF44-9EA5-B2BFB6AF36E8}"/>
              </a:ext>
            </a:extLst>
          </p:cNvPr>
          <p:cNvSpPr txBox="1"/>
          <p:nvPr/>
        </p:nvSpPr>
        <p:spPr>
          <a:xfrm>
            <a:off x="1122826" y="3907013"/>
            <a:ext cx="192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Repo/App </a:t>
            </a:r>
            <a:r>
              <a:rPr lang="en-US" sz="2400" b="1" dirty="0" err="1"/>
              <a:t>Url</a:t>
            </a:r>
            <a:endParaRPr lang="en-US" sz="2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E0A6A3-E281-8D47-AD3D-3FDC84025468}"/>
              </a:ext>
            </a:extLst>
          </p:cNvPr>
          <p:cNvSpPr txBox="1"/>
          <p:nvPr/>
        </p:nvSpPr>
        <p:spPr>
          <a:xfrm>
            <a:off x="1676322" y="4663540"/>
            <a:ext cx="5054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/mjayakumar2k6/</a:t>
            </a:r>
            <a:r>
              <a:rPr lang="en-US" dirty="0" err="1"/>
              <a:t>abcracing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abcracing.web.app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4360056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1875</TotalTime>
  <Words>420</Words>
  <Application>Microsoft Macintosh PowerPoint</Application>
  <PresentationFormat>Widescreen</PresentationFormat>
  <Paragraphs>146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Franklin Gothic Book</vt:lpstr>
      <vt:lpstr>Crop</vt:lpstr>
      <vt:lpstr>ABC Racing proposal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ABC Racing proposal</dc:title>
  <dc:creator>Jaya Kumar</dc:creator>
  <cp:lastModifiedBy>Jaya Kumar</cp:lastModifiedBy>
  <cp:revision>21</cp:revision>
  <dcterms:created xsi:type="dcterms:W3CDTF">2021-10-20T07:25:50Z</dcterms:created>
  <dcterms:modified xsi:type="dcterms:W3CDTF">2021-10-26T16:59:31Z</dcterms:modified>
</cp:coreProperties>
</file>